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1.wdp"/><Relationship Id="rId7" Type="http://schemas.microsoft.com/office/2007/relationships/hdphoto" Target="../media/hdphoto1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microsoft.com/office/2007/relationships/hdphoto" Target="../media/hdphoto17.wdp"/><Relationship Id="rId4" Type="http://schemas.openxmlformats.org/officeDocument/2006/relationships/image" Target="../media/image22.jpeg"/><Relationship Id="rId9" Type="http://schemas.microsoft.com/office/2007/relationships/hdphoto" Target="../media/hdphoto1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microsoft.com/office/2007/relationships/hdphoto" Target="../media/hdphoto24.wdp"/><Relationship Id="rId3" Type="http://schemas.microsoft.com/office/2007/relationships/hdphoto" Target="../media/hdphoto1.wdp"/><Relationship Id="rId7" Type="http://schemas.microsoft.com/office/2007/relationships/hdphoto" Target="../media/hdphoto21.wdp"/><Relationship Id="rId12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microsoft.com/office/2007/relationships/hdphoto" Target="../media/hdphoto2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microsoft.com/office/2007/relationships/hdphoto" Target="../media/hdphoto29.wdp"/><Relationship Id="rId3" Type="http://schemas.microsoft.com/office/2007/relationships/hdphoto" Target="../media/hdphoto1.wdp"/><Relationship Id="rId7" Type="http://schemas.microsoft.com/office/2007/relationships/hdphoto" Target="../media/hdphoto26.wdp"/><Relationship Id="rId12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microsoft.com/office/2007/relationships/hdphoto" Target="../media/hdphoto28.wdp"/><Relationship Id="rId5" Type="http://schemas.microsoft.com/office/2007/relationships/hdphoto" Target="../media/hdphoto25.wdp"/><Relationship Id="rId15" Type="http://schemas.microsoft.com/office/2007/relationships/hdphoto" Target="../media/hdphoto30.wdp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microsoft.com/office/2007/relationships/hdphoto" Target="../media/hdphoto27.wdp"/><Relationship Id="rId1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4.jpe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12.wdp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6.wdp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24036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Муниципальное автономное дошкольное образовательное учреждение города Новосибирска </a:t>
            </a:r>
            <a:br>
              <a:rPr lang="ru-RU" sz="1800" b="1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«Детский сад № 439 комбинированного вида»</a:t>
            </a:r>
            <a:r>
              <a:rPr lang="ru-RU" sz="1600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</a:br>
            <a:r>
              <a:rPr lang="ru-RU" sz="2700" b="1" dirty="0">
                <a:solidFill>
                  <a:srgbClr val="002060"/>
                </a:solidFill>
                <a:latin typeface="Comic Sans MS" pitchFamily="66" charset="0"/>
                <a:ea typeface="Calibri"/>
                <a:cs typeface="Times New Roman"/>
              </a:rPr>
              <a:t>ПРИМЕНЕНИЕ ТЕХНОЛОГИЙ ПРОЕКТИРОВАНИЯ В ПРОФЕССИОНАЛЬНОЙ ДЕЯТЕЛЬНОСТИ ИНСТРУКТОРА ПО ФК 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437112"/>
            <a:ext cx="3672408" cy="1201688"/>
          </a:xfrm>
        </p:spPr>
        <p:txBody>
          <a:bodyPr>
            <a:normAutofit fontScale="92500" lnSpcReduction="10000"/>
          </a:bodyPr>
          <a:lstStyle/>
          <a:p>
            <a:pPr lvl="0" algn="r"/>
            <a:r>
              <a:rPr lang="ru-RU" sz="1900" b="1" dirty="0" err="1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Безгачева</a:t>
            </a:r>
            <a:r>
              <a:rPr lang="ru-RU" sz="19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Виктория Петровна</a:t>
            </a:r>
          </a:p>
          <a:p>
            <a:pPr lvl="0" algn="r"/>
            <a:r>
              <a:rPr lang="ru-RU" sz="19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Инструктор по ФК</a:t>
            </a:r>
          </a:p>
          <a:p>
            <a:pPr lvl="0" algn="r"/>
            <a:r>
              <a:rPr lang="en-US" sz="19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I</a:t>
            </a:r>
            <a:r>
              <a:rPr lang="ru-RU" sz="1900" b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квалификационная категория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66912"/>
            <a:ext cx="4139952" cy="2483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82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64807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Подготовительный этап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8064896" cy="5328592"/>
          </a:xfrm>
        </p:spPr>
        <p:txBody>
          <a:bodyPr>
            <a:noAutofit/>
          </a:bodyPr>
          <a:lstStyle/>
          <a:p>
            <a:pPr algn="l">
              <a:spcAft>
                <a:spcPts val="1000"/>
              </a:spcAft>
            </a:pP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Работа с детьми: </a:t>
            </a:r>
            <a:endParaRPr lang="ru-RU" sz="1600" dirty="0" smtClean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l"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1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. Беседа: «Виды спорта», «Что такое спортивное оборудование, тренажеры и зачем они нужны?».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</a:rPr>
              <a:t>2. Просмотр фильма «Спортивные тренажеры и оборудование</a:t>
            </a: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  <a:ea typeface="Calibri"/>
              </a:rPr>
              <a:t>».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Работа 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с родителями: </a:t>
            </a:r>
            <a:endParaRPr lang="ru-RU" sz="16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l"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1.Анкетирование «Нетрадиционное спортивное оборудование для здоровья и игры» </a:t>
            </a:r>
            <a:endParaRPr lang="ru-RU" sz="1600" dirty="0" smtClean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l"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  <a:ea typeface="Calibri"/>
              </a:rPr>
              <a:t>2.Консультация 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</a:rPr>
              <a:t>для родителей «О здоровье всерьез» </a:t>
            </a:r>
            <a:endParaRPr lang="ru-RU" sz="1600" dirty="0" smtClean="0">
              <a:solidFill>
                <a:schemeClr val="tx1"/>
              </a:solidFill>
              <a:latin typeface="Comic Sans MS" pitchFamily="66" charset="0"/>
              <a:ea typeface="Calibri"/>
            </a:endParaRPr>
          </a:p>
          <a:p>
            <a:pPr algn="l">
              <a:spcAft>
                <a:spcPts val="1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Работа 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с педагогами: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</a:p>
          <a:p>
            <a:pPr algn="l"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1. Определение целей и задач проектной деятельности. </a:t>
            </a:r>
          </a:p>
          <a:p>
            <a:pPr algn="l"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2. Разработка маршрута реализации проекта.</a:t>
            </a:r>
          </a:p>
          <a:p>
            <a:pPr algn="l"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3. Дискуссия: «Организация активного отдыха детей в группе и на прогулке с использованием нетрадиционного спортивного оборудования».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</a:rPr>
              <a:t>4.Изготовление брошюр и памяток для родителей «Подвижные игры дома и на прогулке», «Пальчиковая гимнастика с мамой</a:t>
            </a: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  <a:ea typeface="Calibri"/>
              </a:rPr>
              <a:t>».</a:t>
            </a:r>
            <a:endParaRPr lang="ru-RU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5760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Практический этап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992888" cy="437004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Коллективно-творческая работа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lvl="0" algn="r"/>
            <a:endParaRPr lang="ru-RU" sz="2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algn="r"/>
            <a:endParaRPr lang="ru-RU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lvl="0" algn="r"/>
            <a:endParaRPr lang="ru-RU" sz="2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66" y="2117390"/>
            <a:ext cx="3995936" cy="2247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60021"/>
            <a:ext cx="3779912" cy="212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4" y="1772816"/>
            <a:ext cx="3995936" cy="2247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33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309320"/>
            <a:ext cx="77724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848872" cy="1008112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Спортивно-оздоровительное мероприятие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«Путешествие в страну </a:t>
            </a:r>
            <a:r>
              <a:rPr lang="ru-RU" sz="2000" dirty="0" err="1">
                <a:solidFill>
                  <a:prstClr val="black"/>
                </a:solidFill>
                <a:latin typeface="Comic Sans MS" pitchFamily="66" charset="0"/>
              </a:rPr>
              <a:t>Здоровейка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»</a:t>
            </a:r>
          </a:p>
          <a:p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2211710" cy="294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14" y="1660879"/>
            <a:ext cx="2149971" cy="2866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44839"/>
            <a:ext cx="2187651" cy="2916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2211710" cy="294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57" y="4221088"/>
            <a:ext cx="3203848" cy="2402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45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50405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Изготовление нетрадиционного спортивного оборудования</a:t>
            </a:r>
            <a:br>
              <a:rPr lang="ru-RU" sz="2000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</a:br>
            <a:endParaRPr lang="ru-RU" sz="4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2211710" cy="294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6438"/>
            <a:ext cx="2067694" cy="275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70" y="1152128"/>
            <a:ext cx="2139702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05064"/>
            <a:ext cx="2016224" cy="2688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41" y="1196752"/>
            <a:ext cx="2283718" cy="3044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44416"/>
            <a:ext cx="2211710" cy="294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4" y="1196752"/>
            <a:ext cx="2211710" cy="294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88" y="3936438"/>
            <a:ext cx="2067694" cy="275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34" y="1152128"/>
            <a:ext cx="2139702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05" y="1196752"/>
            <a:ext cx="2283718" cy="3044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84" y="3744416"/>
            <a:ext cx="2211710" cy="294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71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Спасибо за внимание!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2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648072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b="1" dirty="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ru-RU" sz="2200" b="1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Comic Sans MS" pitchFamily="66" charset="0"/>
              </a:rPr>
              <a:t>Дети </a:t>
            </a:r>
            <a:r>
              <a:rPr lang="ru-RU" sz="2200" b="1" dirty="0">
                <a:solidFill>
                  <a:srgbClr val="000000"/>
                </a:solidFill>
                <a:latin typeface="Comic Sans MS" pitchFamily="66" charset="0"/>
              </a:rPr>
              <a:t>любят искать, </a:t>
            </a:r>
            <a:r>
              <a:rPr lang="ru-RU" sz="2200" b="1" dirty="0" smtClean="0">
                <a:solidFill>
                  <a:srgbClr val="000000"/>
                </a:solidFill>
                <a:latin typeface="Comic Sans MS" pitchFamily="66" charset="0"/>
              </a:rPr>
              <a:t>сами </a:t>
            </a:r>
            <a:r>
              <a:rPr lang="ru-RU" sz="2200" b="1" dirty="0">
                <a:solidFill>
                  <a:srgbClr val="000000"/>
                </a:solidFill>
                <a:latin typeface="Comic Sans MS" pitchFamily="66" charset="0"/>
              </a:rPr>
              <a:t>находить. </a:t>
            </a:r>
            <a:r>
              <a:rPr lang="ru-RU" sz="2200" b="1" dirty="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ru-RU" sz="2200" b="1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Comic Sans MS" pitchFamily="66" charset="0"/>
              </a:rPr>
              <a:t>В </a:t>
            </a:r>
            <a:r>
              <a:rPr lang="ru-RU" sz="2200" b="1" dirty="0">
                <a:solidFill>
                  <a:srgbClr val="000000"/>
                </a:solidFill>
                <a:latin typeface="Comic Sans MS" pitchFamily="66" charset="0"/>
              </a:rPr>
              <a:t>этом их </a:t>
            </a:r>
            <a:r>
              <a:rPr lang="ru-RU" sz="2200" b="1" dirty="0" smtClean="0">
                <a:solidFill>
                  <a:srgbClr val="000000"/>
                </a:solidFill>
                <a:latin typeface="Comic Sans MS" pitchFamily="66" charset="0"/>
              </a:rPr>
              <a:t>сила.</a:t>
            </a:r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Comic Sans MS" pitchFamily="66" charset="0"/>
              </a:rPr>
              <a:t>                                                        </a:t>
            </a:r>
            <a:r>
              <a:rPr lang="ru-RU" sz="2200" b="1" dirty="0">
                <a:solidFill>
                  <a:srgbClr val="000000"/>
                </a:solidFill>
                <a:latin typeface="Comic Sans MS" pitchFamily="66" charset="0"/>
              </a:rPr>
              <a:t>                                                        А. Эйнштейн</a:t>
            </a:r>
            <a:r>
              <a:rPr lang="ru-RU" sz="2200" dirty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ru-RU" sz="36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284984"/>
            <a:ext cx="8136904" cy="3096344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Преимущества проектного метода:</a:t>
            </a:r>
          </a:p>
          <a:p>
            <a:pPr marL="914400" algn="l"/>
            <a:r>
              <a:rPr lang="ru-RU" sz="2200" dirty="0">
                <a:solidFill>
                  <a:srgbClr val="000000"/>
                </a:solidFill>
                <a:latin typeface="Comic Sans MS" pitchFamily="66" charset="0"/>
              </a:rPr>
              <a:t>- является одним из методов развивающего обучения;</a:t>
            </a:r>
            <a:br>
              <a:rPr lang="ru-RU" sz="22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sz="2200" dirty="0">
                <a:solidFill>
                  <a:srgbClr val="000000"/>
                </a:solidFill>
                <a:latin typeface="Comic Sans MS" pitchFamily="66" charset="0"/>
              </a:rPr>
              <a:t>- повышает качество образовательного процесса;</a:t>
            </a:r>
            <a:br>
              <a:rPr lang="ru-RU" sz="22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sz="2200" dirty="0">
                <a:solidFill>
                  <a:srgbClr val="000000"/>
                </a:solidFill>
                <a:latin typeface="Comic Sans MS" pitchFamily="66" charset="0"/>
              </a:rPr>
              <a:t>- служит развитию критического и творческого мышления;</a:t>
            </a:r>
            <a:br>
              <a:rPr lang="ru-RU" sz="22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sz="2200" dirty="0">
                <a:solidFill>
                  <a:srgbClr val="000000"/>
                </a:solidFill>
                <a:latin typeface="Comic Sans MS" pitchFamily="66" charset="0"/>
              </a:rPr>
              <a:t>- способствует повышению компетентности педагогов.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3059832" cy="2036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62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44015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Взаимодействие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детей, взрослых и педагогов,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способствует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самопознанию и саморазвитию всех участников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образовательного процесса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0" y="2218812"/>
            <a:ext cx="3635896" cy="2420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0511" y="2632499"/>
            <a:ext cx="3419872" cy="2276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10" y="4042620"/>
            <a:ext cx="3888432" cy="2333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44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/>
              </a:rPr>
              <a:t>Проект на тему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/>
              </a:rPr>
              <a:t>«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/>
              </a:rPr>
              <a:t>Разнообразие мячей для игры и здоровья»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04664" y="3861048"/>
            <a:ext cx="9073008" cy="2251244"/>
          </a:xfrm>
        </p:spPr>
        <p:txBody>
          <a:bodyPr>
            <a:normAutofit fontScale="25000" lnSpcReduction="20000"/>
          </a:bodyPr>
          <a:lstStyle/>
          <a:p>
            <a:pPr marL="3147060">
              <a:lnSpc>
                <a:spcPct val="115000"/>
              </a:lnSpc>
              <a:spcAft>
                <a:spcPts val="0"/>
              </a:spcAft>
            </a:pPr>
            <a:r>
              <a:rPr lang="ru-RU" sz="7200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АВТОРЫ  ПРОЕКТА:</a:t>
            </a:r>
          </a:p>
          <a:p>
            <a:pPr marL="3147060">
              <a:lnSpc>
                <a:spcPct val="115000"/>
              </a:lnSpc>
              <a:spcAft>
                <a:spcPts val="0"/>
              </a:spcAft>
            </a:pPr>
            <a:r>
              <a:rPr lang="ru-RU" sz="7200" dirty="0" err="1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Безгачева</a:t>
            </a:r>
            <a:r>
              <a:rPr lang="ru-RU" sz="7200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В.П., инструктор по ФК, </a:t>
            </a:r>
            <a:endParaRPr lang="ru-RU" sz="7200" dirty="0" smtClean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3147060">
              <a:lnSpc>
                <a:spcPct val="115000"/>
              </a:lnSpc>
              <a:spcAft>
                <a:spcPts val="0"/>
              </a:spcAft>
            </a:pPr>
            <a:r>
              <a:rPr lang="en-US" sz="7200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I</a:t>
            </a:r>
            <a:r>
              <a:rPr lang="ru-RU" sz="7200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 квалификационная </a:t>
            </a:r>
            <a:r>
              <a:rPr lang="ru-RU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категория</a:t>
            </a:r>
          </a:p>
          <a:p>
            <a:pPr marL="3147060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Глазунова О.В., воспитатель, </a:t>
            </a:r>
          </a:p>
          <a:p>
            <a:pPr marL="3147060">
              <a:lnSpc>
                <a:spcPct val="115000"/>
              </a:lnSpc>
              <a:spcAft>
                <a:spcPts val="0"/>
              </a:spcAft>
            </a:pPr>
            <a:r>
              <a:rPr lang="en-US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I</a:t>
            </a:r>
            <a:r>
              <a:rPr lang="ru-RU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 квалификационная категория</a:t>
            </a:r>
          </a:p>
          <a:p>
            <a:pPr marL="3147060">
              <a:lnSpc>
                <a:spcPct val="115000"/>
              </a:lnSpc>
              <a:spcAft>
                <a:spcPts val="0"/>
              </a:spcAft>
            </a:pPr>
            <a:r>
              <a:rPr lang="ru-RU" sz="7200" dirty="0" err="1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Шкарлупка</a:t>
            </a:r>
            <a:r>
              <a:rPr lang="ru-RU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 Е.А., воспитатель, </a:t>
            </a:r>
          </a:p>
          <a:p>
            <a:pPr marL="3147060">
              <a:lnSpc>
                <a:spcPct val="115000"/>
              </a:lnSpc>
              <a:spcAft>
                <a:spcPts val="1000"/>
              </a:spcAft>
            </a:pPr>
            <a:r>
              <a:rPr lang="en-US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I</a:t>
            </a:r>
            <a:r>
              <a:rPr lang="ru-RU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 квалификационная категория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02" y="1772816"/>
            <a:ext cx="4686793" cy="193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/>
              </a:rPr>
              <a:t>Подготовительный этап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/>
              </a:rPr>
              <a:t>«Для чего и зачем»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704856" cy="5544616"/>
          </a:xfrm>
        </p:spPr>
        <p:txBody>
          <a:bodyPr>
            <a:noAutofit/>
          </a:bodyPr>
          <a:lstStyle/>
          <a:p>
            <a:pPr algn="l">
              <a:spcAft>
                <a:spcPts val="1000"/>
              </a:spcAft>
            </a:pP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Работа с детьми: </a:t>
            </a:r>
            <a:endParaRPr lang="ru-RU" sz="16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l"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1. Беседа: «Игры, в которые я играю дома»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</a:rPr>
              <a:t>2. Просмотр </a:t>
            </a: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  <a:ea typeface="Calibri"/>
              </a:rPr>
              <a:t>фильма 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</a:rPr>
              <a:t>«Спортивные игры с мячом</a:t>
            </a: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  <a:ea typeface="Calibri"/>
              </a:rPr>
              <a:t>».</a:t>
            </a:r>
          </a:p>
          <a:p>
            <a:pPr algn="l">
              <a:spcAft>
                <a:spcPts val="1000"/>
              </a:spcAft>
            </a:pP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Работа с родителями: </a:t>
            </a:r>
            <a:endParaRPr lang="ru-RU" sz="1600" dirty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l"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1.Анкетирование «Мой друг – мяч» </a:t>
            </a:r>
            <a:endParaRPr lang="ru-RU" sz="1600" dirty="0" smtClean="0">
              <a:solidFill>
                <a:schemeClr val="tx1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algn="l">
              <a:spcAft>
                <a:spcPts val="1000"/>
              </a:spcAft>
            </a:pP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  <a:ea typeface="Calibri"/>
              </a:rPr>
              <a:t>2.Консультация 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</a:rPr>
              <a:t>для родителей «Поиграй со мною мама</a:t>
            </a: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  <a:ea typeface="Calibri"/>
              </a:rPr>
              <a:t>».</a:t>
            </a:r>
          </a:p>
          <a:p>
            <a:pPr algn="l">
              <a:lnSpc>
                <a:spcPct val="120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Работа с педагогами:</a:t>
            </a: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</a:p>
          <a:p>
            <a:pPr algn="l">
              <a:lnSpc>
                <a:spcPct val="120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1. Определение целей и задач проектной деятельности. </a:t>
            </a:r>
          </a:p>
          <a:p>
            <a:pPr algn="l">
              <a:lnSpc>
                <a:spcPct val="120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2. Разработка маршрута реализации проекта.</a:t>
            </a:r>
          </a:p>
          <a:p>
            <a:pPr algn="l">
              <a:lnSpc>
                <a:spcPct val="120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3. Дискуссия: «Организация активного отдыха детей в группе и на прогулке с использованием мяча».</a:t>
            </a:r>
          </a:p>
          <a:p>
            <a:pPr algn="l">
              <a:lnSpc>
                <a:spcPct val="120000"/>
              </a:lnSpc>
            </a:pPr>
            <a:r>
              <a:rPr lang="ru-RU" sz="1600" dirty="0">
                <a:solidFill>
                  <a:schemeClr val="tx1"/>
                </a:solidFill>
                <a:latin typeface="Comic Sans MS" pitchFamily="66" charset="0"/>
                <a:ea typeface="Calibri"/>
              </a:rPr>
              <a:t>4.Изготовление брошюр для родителей «Подвижные игры с мячом дома и на прогулке</a:t>
            </a: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  <a:ea typeface="Calibri"/>
              </a:rPr>
              <a:t>»</a:t>
            </a:r>
            <a:endParaRPr lang="ru-RU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/>
              </a:rPr>
              <a:t>Практический этап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/>
              </a:rPr>
              <a:t>«Эти разные мячи»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704856" cy="504056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Обрывная аппликация «Разноцветный мячик»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Коллективная работа «Такие разные мячи»</a:t>
            </a:r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1"/>
            <a:ext cx="3419872" cy="2051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1"/>
            <a:ext cx="3312368" cy="198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6" y="4149080"/>
            <a:ext cx="3568530" cy="214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268" y="4149080"/>
            <a:ext cx="3635896" cy="2181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12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165304"/>
            <a:ext cx="77724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704856" cy="501811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Comic Sans MS" pitchFamily="66" charset="0"/>
              </a:rPr>
              <a:t>Физкультурно-оздоровительное мероприятие                  «Мой веселый, звонкий мяч!»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0" y="1484784"/>
            <a:ext cx="3059832" cy="2036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95" y="1193273"/>
            <a:ext cx="335328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68393" y="2844938"/>
            <a:ext cx="3203848" cy="2132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94" y="4221088"/>
            <a:ext cx="3131840" cy="2084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1" y="4066952"/>
            <a:ext cx="3313856" cy="2205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37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9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3296"/>
            <a:ext cx="77724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704856" cy="864096"/>
          </a:xfrm>
        </p:spPr>
        <p:txBody>
          <a:bodyPr/>
          <a:lstStyle/>
          <a:p>
            <a:pPr lvl="0" algn="l"/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Создание альбома </a:t>
            </a:r>
            <a:endParaRPr lang="ru-RU" sz="2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algn="l"/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</a:rPr>
              <a:t>Разнообразие мячей для игры и здоровья»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2326391" cy="3137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17071"/>
            <a:ext cx="2536766" cy="3421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64" y="3789040"/>
            <a:ext cx="2110367" cy="2846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8" y="1718540"/>
            <a:ext cx="2038359" cy="2749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93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/>
              </a:rPr>
              <a:t>Проект на тему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/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/>
              </a:rPr>
              <a:t>«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Calibri"/>
              </a:rPr>
              <a:t>Нетрадиционное спортивное оборудование для здоровья и игры»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55006"/>
            <a:ext cx="7128792" cy="4354314"/>
          </a:xfrm>
        </p:spPr>
        <p:txBody>
          <a:bodyPr>
            <a:normAutofit fontScale="25000" lnSpcReduction="20000"/>
          </a:bodyPr>
          <a:lstStyle/>
          <a:p>
            <a:pPr marL="3147060" algn="l">
              <a:lnSpc>
                <a:spcPct val="115000"/>
              </a:lnSpc>
              <a:spcAft>
                <a:spcPts val="0"/>
              </a:spcAft>
            </a:pPr>
            <a:r>
              <a:rPr lang="ru-RU" sz="7200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АВТОРЫ ПРОЕКТА:</a:t>
            </a:r>
          </a:p>
          <a:p>
            <a:pPr marL="3147060" algn="l">
              <a:lnSpc>
                <a:spcPct val="115000"/>
              </a:lnSpc>
              <a:spcAft>
                <a:spcPts val="0"/>
              </a:spcAft>
            </a:pPr>
            <a:r>
              <a:rPr lang="ru-RU" sz="7200" dirty="0" err="1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Безгачева</a:t>
            </a:r>
            <a:r>
              <a:rPr lang="ru-RU" sz="7200" dirty="0" smtClean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ru-RU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В.П., инструктор по ФК, </a:t>
            </a:r>
          </a:p>
          <a:p>
            <a:pPr marL="3147060" algn="l">
              <a:lnSpc>
                <a:spcPct val="115000"/>
              </a:lnSpc>
              <a:spcAft>
                <a:spcPts val="0"/>
              </a:spcAft>
            </a:pPr>
            <a:r>
              <a:rPr lang="en-US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I</a:t>
            </a:r>
            <a:r>
              <a:rPr lang="ru-RU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 квалификационная категория</a:t>
            </a:r>
          </a:p>
          <a:p>
            <a:pPr marL="3147060" algn="l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Кривоносова О.Ю., воспитатель, </a:t>
            </a:r>
          </a:p>
          <a:p>
            <a:pPr marL="3147060" algn="l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высшая категория</a:t>
            </a:r>
          </a:p>
          <a:p>
            <a:pPr marL="3147060" algn="l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Соловьева И.А., воспитатель, </a:t>
            </a:r>
          </a:p>
          <a:p>
            <a:pPr marL="3147060" algn="l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высшая категория</a:t>
            </a:r>
          </a:p>
          <a:p>
            <a:pPr marL="3147060" algn="l">
              <a:lnSpc>
                <a:spcPct val="115000"/>
              </a:lnSpc>
              <a:spcAft>
                <a:spcPts val="0"/>
              </a:spcAft>
            </a:pPr>
            <a:r>
              <a:rPr lang="ru-RU" sz="7200" dirty="0" err="1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Рулева</a:t>
            </a:r>
            <a:r>
              <a:rPr lang="ru-RU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 Т.Г.,  воспитатель,</a:t>
            </a:r>
          </a:p>
          <a:p>
            <a:pPr marL="3147060" algn="l">
              <a:lnSpc>
                <a:spcPct val="115000"/>
              </a:lnSpc>
              <a:spcAft>
                <a:spcPts val="0"/>
              </a:spcAft>
            </a:pPr>
            <a:r>
              <a:rPr lang="en-US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I</a:t>
            </a:r>
            <a:r>
              <a:rPr lang="ru-RU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 квалификационная категория</a:t>
            </a:r>
          </a:p>
          <a:p>
            <a:pPr marL="3147060" algn="l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Затеева Н.Г., воспитатель,</a:t>
            </a:r>
          </a:p>
          <a:p>
            <a:pPr marL="3147060" algn="l">
              <a:lnSpc>
                <a:spcPct val="115000"/>
              </a:lnSpc>
              <a:spcAft>
                <a:spcPts val="1000"/>
              </a:spcAft>
            </a:pPr>
            <a:r>
              <a:rPr lang="en-US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I</a:t>
            </a:r>
            <a:r>
              <a:rPr lang="ru-RU" sz="7200" dirty="0">
                <a:solidFill>
                  <a:schemeClr val="tx1"/>
                </a:solidFill>
                <a:latin typeface="Comic Sans MS" pitchFamily="66" charset="0"/>
                <a:ea typeface="Calibri"/>
                <a:cs typeface="Times New Roman"/>
              </a:rPr>
              <a:t> квалификационная категория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55006"/>
            <a:ext cx="3214687" cy="2947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79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405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автономное дошкольное образовательное учреждение города Новосибирска  «Детский сад № 439 комбинированного вида»    ПРИМЕНЕНИЕ ТЕХНОЛОГИЙ ПРОЕКТИРОВАНИЯ В ПРОФЕССИОНАЛЬНОЙ ДЕЯТЕЛЬНОСТИ ИНСТРУКТОРА ПО ФК  </vt:lpstr>
      <vt:lpstr> Дети любят искать, сами находить.  В этом их сила.                                                                                                                 А. Эйнштейн. </vt:lpstr>
      <vt:lpstr>Взаимодействие детей, взрослых и педагогов, способствует самопознанию и саморазвитию всех участников образовательного процесса</vt:lpstr>
      <vt:lpstr>Проект на тему  «Разнообразие мячей для игры и здоровья» </vt:lpstr>
      <vt:lpstr>Подготовительный этап «Для чего и зачем» </vt:lpstr>
      <vt:lpstr>Практический этап «Эти разные мячи»</vt:lpstr>
      <vt:lpstr>Презентация PowerPoint</vt:lpstr>
      <vt:lpstr>Презентация PowerPoint</vt:lpstr>
      <vt:lpstr>Проект на тему  «Нетрадиционное спортивное оборудование для здоровья и игры»</vt:lpstr>
      <vt:lpstr>Подготовительный этап</vt:lpstr>
      <vt:lpstr>Практический этап</vt:lpstr>
      <vt:lpstr>Презентация PowerPoint</vt:lpstr>
      <vt:lpstr>Изготовление нетрадиционного спортивного оборудования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Vika</cp:lastModifiedBy>
  <cp:revision>24</cp:revision>
  <dcterms:created xsi:type="dcterms:W3CDTF">2019-03-26T01:42:00Z</dcterms:created>
  <dcterms:modified xsi:type="dcterms:W3CDTF">2019-04-30T03:57:38Z</dcterms:modified>
</cp:coreProperties>
</file>